
<file path=[Content_Types].xml><?xml version="1.0" encoding="utf-8"?>
<Types xmlns="http://schemas.openxmlformats.org/package/2006/content-types"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0058400" cy="77724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326" y="-120"/>
      </p:cViewPr>
      <p:guideLst>
        <p:guide orient="horz" pos="2448"/>
        <p:guide pos="31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356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38D6FE3C-34D8-4B4B-9273-D907B0A3B964}" type="datetimeFigureOut">
              <a:rPr lang="ru-RU" smtClean="0"/>
              <a:pPr/>
              <a:t>22.10.2015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E169A89D-734B-4FAD-B6E7-2B864E72E48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19203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D0FF5F4-5691-49AF-9E16-FB22826F7264}" type="datetimeFigureOut">
              <a:rPr lang="ru-RU" smtClean="0"/>
              <a:pPr/>
              <a:t>22.10.2015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1252538"/>
            <a:ext cx="4373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952A89D7-7603-4ECB-ADF6-F6CF2BE4F40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2584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ружн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 userDrawn="1"/>
        </p:nvCxnSpPr>
        <p:spPr>
          <a:xfrm>
            <a:off x="329184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667512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457200" y="457200"/>
            <a:ext cx="2359152" cy="18288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57200" y="6854395"/>
            <a:ext cx="2359152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57200" y="4736592"/>
            <a:ext cx="2359152" cy="2075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ru-RU" dirty="0"/>
          </a:p>
        </p:txBody>
      </p:sp>
      <p:sp>
        <p:nvSpPr>
          <p:cNvPr id="12" name="Рисунок 11"/>
          <p:cNvSpPr>
            <a:spLocks noGrp="1"/>
          </p:cNvSpPr>
          <p:nvPr>
            <p:ph type="pic" sz="quarter" idx="10"/>
          </p:nvPr>
        </p:nvSpPr>
        <p:spPr>
          <a:xfrm>
            <a:off x="457200" y="685800"/>
            <a:ext cx="2359152" cy="4005072"/>
          </a:xfrm>
        </p:spPr>
        <p:txBody>
          <a:bodyPr tIns="10972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758184" y="457200"/>
            <a:ext cx="245059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 bwMode="auto">
          <a:xfrm>
            <a:off x="3758184" y="6854395"/>
            <a:ext cx="245059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Рисунок 11"/>
          <p:cNvSpPr>
            <a:spLocks noGrp="1"/>
          </p:cNvSpPr>
          <p:nvPr>
            <p:ph type="pic" sz="quarter" idx="11"/>
          </p:nvPr>
        </p:nvSpPr>
        <p:spPr>
          <a:xfrm>
            <a:off x="3758184" y="685800"/>
            <a:ext cx="2450592" cy="4005072"/>
          </a:xfrm>
        </p:spPr>
        <p:txBody>
          <a:bodyPr tIns="10972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7141464" y="457200"/>
            <a:ext cx="245059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7141465" y="6854395"/>
            <a:ext cx="245059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Рисунок 11"/>
          <p:cNvSpPr>
            <a:spLocks noGrp="1"/>
          </p:cNvSpPr>
          <p:nvPr>
            <p:ph type="pic" sz="quarter" idx="12"/>
          </p:nvPr>
        </p:nvSpPr>
        <p:spPr>
          <a:xfrm>
            <a:off x="7141465" y="2084832"/>
            <a:ext cx="2450592" cy="4727448"/>
          </a:xfrm>
        </p:spPr>
        <p:txBody>
          <a:bodyPr tIns="109728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7141464" y="1901952"/>
            <a:ext cx="2450592" cy="14630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Текст 21"/>
          <p:cNvSpPr>
            <a:spLocks noGrp="1"/>
          </p:cNvSpPr>
          <p:nvPr>
            <p:ph type="body" sz="quarter" idx="13" hasCustomPrompt="1"/>
          </p:nvPr>
        </p:nvSpPr>
        <p:spPr>
          <a:xfrm>
            <a:off x="7142163" y="639763"/>
            <a:ext cx="2449512" cy="1262062"/>
          </a:xfrm>
        </p:spPr>
        <p:txBody>
          <a:bodyPr anchor="ctr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300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Название организации</a:t>
            </a:r>
            <a:endParaRPr lang="ru-RU" dirty="0"/>
          </a:p>
        </p:txBody>
      </p:sp>
      <p:sp>
        <p:nvSpPr>
          <p:cNvPr id="23" name="Текст 21"/>
          <p:cNvSpPr>
            <a:spLocks noGrp="1"/>
          </p:cNvSpPr>
          <p:nvPr>
            <p:ph type="body" sz="quarter" idx="14" hasCustomPrompt="1"/>
          </p:nvPr>
        </p:nvSpPr>
        <p:spPr>
          <a:xfrm>
            <a:off x="3758184" y="5148648"/>
            <a:ext cx="2449512" cy="266486"/>
          </a:xfrm>
        </p:spPr>
        <p:txBody>
          <a:bodyPr anchor="t">
            <a:noAutofit/>
          </a:bodyPr>
          <a:lstStyle>
            <a:lvl1pPr marL="0" indent="0" algn="ctr">
              <a:lnSpc>
                <a:spcPct val="85000"/>
              </a:lnSpc>
              <a:spcBef>
                <a:spcPts val="0"/>
              </a:spcBef>
              <a:buNone/>
              <a:defRPr sz="16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Название организации</a:t>
            </a:r>
            <a:endParaRPr lang="ru-RU" dirty="0"/>
          </a:p>
        </p:txBody>
      </p:sp>
      <p:sp>
        <p:nvSpPr>
          <p:cNvPr id="24" name="Текст 21"/>
          <p:cNvSpPr>
            <a:spLocks noGrp="1"/>
          </p:cNvSpPr>
          <p:nvPr>
            <p:ph type="body" sz="quarter" idx="15" hasCustomPrompt="1"/>
          </p:nvPr>
        </p:nvSpPr>
        <p:spPr>
          <a:xfrm>
            <a:off x="3758184" y="5465711"/>
            <a:ext cx="2449512" cy="427881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Адрес организации</a:t>
            </a:r>
            <a:endParaRPr lang="ru-RU" dirty="0"/>
          </a:p>
        </p:txBody>
      </p:sp>
      <p:sp>
        <p:nvSpPr>
          <p:cNvPr id="25" name="Текст 21"/>
          <p:cNvSpPr>
            <a:spLocks noGrp="1"/>
          </p:cNvSpPr>
          <p:nvPr>
            <p:ph type="body" sz="quarter" idx="16" hasCustomPrompt="1"/>
          </p:nvPr>
        </p:nvSpPr>
        <p:spPr>
          <a:xfrm>
            <a:off x="3758184" y="5910688"/>
            <a:ext cx="2449512" cy="185965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телефон</a:t>
            </a:r>
            <a:endParaRPr lang="ru-RU" dirty="0"/>
          </a:p>
        </p:txBody>
      </p:sp>
      <p:sp>
        <p:nvSpPr>
          <p:cNvPr id="26" name="Текст 21"/>
          <p:cNvSpPr>
            <a:spLocks noGrp="1"/>
          </p:cNvSpPr>
          <p:nvPr>
            <p:ph type="body" sz="quarter" idx="17" hasCustomPrompt="1"/>
          </p:nvPr>
        </p:nvSpPr>
        <p:spPr>
          <a:xfrm>
            <a:off x="3758184" y="6155974"/>
            <a:ext cx="2449512" cy="185965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ЭЛЕКТРОННАЯ ПОЧТА </a:t>
            </a:r>
            <a:endParaRPr lang="ru-RU" dirty="0"/>
          </a:p>
        </p:txBody>
      </p:sp>
      <p:sp>
        <p:nvSpPr>
          <p:cNvPr id="27" name="Текст 21"/>
          <p:cNvSpPr>
            <a:spLocks noGrp="1"/>
          </p:cNvSpPr>
          <p:nvPr>
            <p:ph type="body" sz="quarter" idx="18" hasCustomPrompt="1"/>
          </p:nvPr>
        </p:nvSpPr>
        <p:spPr>
          <a:xfrm>
            <a:off x="3758184" y="6854395"/>
            <a:ext cx="2449512" cy="448347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en-US" dirty="0" smtClean="0"/>
              <a:t>URL-</a:t>
            </a:r>
            <a:r>
              <a:rPr lang="ru-RU" dirty="0" smtClean="0"/>
              <a:t>адрес веб-сайта</a:t>
            </a:r>
            <a:endParaRPr lang="ru-RU" dirty="0"/>
          </a:p>
        </p:txBody>
      </p:sp>
      <p:sp>
        <p:nvSpPr>
          <p:cNvPr id="28" name="Текст 21"/>
          <p:cNvSpPr>
            <a:spLocks noGrp="1"/>
          </p:cNvSpPr>
          <p:nvPr>
            <p:ph type="body" sz="quarter" idx="19" hasCustomPrompt="1"/>
          </p:nvPr>
        </p:nvSpPr>
        <p:spPr>
          <a:xfrm>
            <a:off x="457200" y="4736592"/>
            <a:ext cx="2359152" cy="2075688"/>
          </a:xfrm>
        </p:spPr>
        <p:txBody>
          <a:bodyPr lIns="182880" rIns="182880" anchor="ctr">
            <a:no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Текст </a:t>
            </a:r>
            <a:r>
              <a:rPr lang="ru-RU" dirty="0" err="1" smtClean="0"/>
              <a:t>Слaйдa</a:t>
            </a:r>
            <a:endParaRPr lang="ru-RU" dirty="0"/>
          </a:p>
        </p:txBody>
      </p:sp>
      <p:sp>
        <p:nvSpPr>
          <p:cNvPr id="31" name="Прямоугольник 30"/>
          <p:cNvSpPr/>
          <p:nvPr userDrawn="1"/>
        </p:nvSpPr>
        <p:spPr>
          <a:xfrm>
            <a:off x="10287000" y="0"/>
            <a:ext cx="1676400" cy="7767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Печать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baseline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Ваш принтер может печатать не так, как наши принтеры, поэтому сначала сделайте несколько пробных распечаток. Если выравнивание не получается, поэкспериментируйте с параметром "Масштабировать по листу". Его можно найти в диалоговом окне "Печать", просто нажав "Слайды размером во всю страницу".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Обратите внимание, что мы создали метки линии сгиба. Они почти незаметны, но если вы не хотите, чтобы они отображались в вашем буклете, откройте выкладку "Вид", выберите "Образец слайда" и удалите их перед печатью.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Настройка содержимого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Заполнители в данном буклете уже отформатированы. Если нужно добавить или удалить маркеры в тексте, нажмите кнопку "Маркеры" на вкладке "Главная".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Если нужно больше маркеров для заголовков, подзаголовков или основного текста, скопируйте их и перетащите на нужное место. Специальные направляющие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PowerPoint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помогут выровнять их с остальными элементами.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Хотите использовать свои рисунки вместо наших? Нет проблем! Щелкните рисунок, нажмите клавишу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Delete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и щелкните значок, чтобы добавить рисунок.</a:t>
            </a:r>
            <a:endParaRPr lang="ru-RU" sz="950" b="0" i="0" dirty="0">
              <a:solidFill>
                <a:srgbClr val="7F7F7F"/>
              </a:solidFill>
              <a:latin typeface="Calibri Light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631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 userDrawn="1"/>
        </p:nvCxnSpPr>
        <p:spPr>
          <a:xfrm>
            <a:off x="676656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 userDrawn="1"/>
        </p:nvSpPr>
        <p:spPr>
          <a:xfrm>
            <a:off x="3849624" y="685800"/>
            <a:ext cx="2450592" cy="3950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9" name="Прямая соединительная линия 2"/>
          <p:cNvCxnSpPr/>
          <p:nvPr userDrawn="1"/>
        </p:nvCxnSpPr>
        <p:spPr>
          <a:xfrm>
            <a:off x="3383280" y="0"/>
            <a:ext cx="0" cy="77724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 userDrawn="1"/>
        </p:nvSpPr>
        <p:spPr>
          <a:xfrm>
            <a:off x="457200" y="457200"/>
            <a:ext cx="245059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57200" y="6854395"/>
            <a:ext cx="245059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Рисунок 11"/>
          <p:cNvSpPr>
            <a:spLocks noGrp="1"/>
          </p:cNvSpPr>
          <p:nvPr>
            <p:ph type="pic" sz="quarter" idx="10"/>
          </p:nvPr>
        </p:nvSpPr>
        <p:spPr>
          <a:xfrm>
            <a:off x="457200" y="685800"/>
            <a:ext cx="2450592" cy="227685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849624" y="457200"/>
            <a:ext cx="2450592" cy="182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3849624" y="6854395"/>
            <a:ext cx="2450592" cy="457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7232904" y="457200"/>
            <a:ext cx="2359152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7232904" y="6854395"/>
            <a:ext cx="2359152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1" name="Текст 21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0" y="3004771"/>
            <a:ext cx="2450592" cy="6623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20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33" name="Текст 21"/>
          <p:cNvSpPr>
            <a:spLocks noGrp="1"/>
          </p:cNvSpPr>
          <p:nvPr>
            <p:ph type="body" sz="quarter" idx="21" hasCustomPrompt="1"/>
          </p:nvPr>
        </p:nvSpPr>
        <p:spPr>
          <a:xfrm>
            <a:off x="4114800" y="914400"/>
            <a:ext cx="1943100" cy="3352800"/>
          </a:xfrm>
        </p:spPr>
        <p:txBody>
          <a:bodyPr lIns="91440" tIns="91440" rIns="91440" bIns="91440" anchor="ctr">
            <a:noAutofit/>
          </a:bodyPr>
          <a:lstStyle>
            <a:lvl1pPr marL="0" indent="0" algn="l">
              <a:lnSpc>
                <a:spcPct val="130000"/>
              </a:lnSpc>
              <a:spcBef>
                <a:spcPts val="800"/>
              </a:spcBef>
              <a:buNone/>
              <a:defRPr sz="16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34" name="Рисунок 11"/>
          <p:cNvSpPr>
            <a:spLocks noGrp="1"/>
          </p:cNvSpPr>
          <p:nvPr>
            <p:ph type="pic" sz="quarter" idx="22"/>
          </p:nvPr>
        </p:nvSpPr>
        <p:spPr>
          <a:xfrm>
            <a:off x="3849624" y="4690587"/>
            <a:ext cx="2450592" cy="211062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36" name="Текст 21"/>
          <p:cNvSpPr>
            <a:spLocks noGrp="1"/>
          </p:cNvSpPr>
          <p:nvPr>
            <p:ph type="body" sz="quarter" idx="24" hasCustomPrompt="1"/>
          </p:nvPr>
        </p:nvSpPr>
        <p:spPr>
          <a:xfrm>
            <a:off x="7235571" y="4636192"/>
            <a:ext cx="2359152" cy="2370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1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38" name="Текст 21"/>
          <p:cNvSpPr>
            <a:spLocks noGrp="1"/>
          </p:cNvSpPr>
          <p:nvPr>
            <p:ph type="body" sz="quarter" idx="26" hasCustomPrompt="1"/>
          </p:nvPr>
        </p:nvSpPr>
        <p:spPr>
          <a:xfrm>
            <a:off x="7235571" y="2854381"/>
            <a:ext cx="2359152" cy="2370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1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0" name="Текст 21"/>
          <p:cNvSpPr>
            <a:spLocks noGrp="1"/>
          </p:cNvSpPr>
          <p:nvPr>
            <p:ph type="body" sz="quarter" idx="28" hasCustomPrompt="1"/>
          </p:nvPr>
        </p:nvSpPr>
        <p:spPr>
          <a:xfrm>
            <a:off x="7235571" y="933388"/>
            <a:ext cx="2359152" cy="237054"/>
          </a:xfrm>
        </p:spPr>
        <p:txBody>
          <a:bodyPr lIns="91440" rIns="91440" bIns="0" anchor="b">
            <a:noAutofit/>
          </a:bodyPr>
          <a:lstStyle>
            <a:lvl1pPr marL="0" indent="0" algn="l">
              <a:lnSpc>
                <a:spcPct val="114000"/>
              </a:lnSpc>
              <a:spcBef>
                <a:spcPts val="800"/>
              </a:spcBef>
              <a:buNone/>
              <a:defRPr sz="11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3600"/>
            </a:lvl2pPr>
            <a:lvl3pPr marL="0" indent="0">
              <a:spcBef>
                <a:spcPts val="0"/>
              </a:spcBef>
              <a:buNone/>
              <a:defRPr sz="3600"/>
            </a:lvl3pPr>
            <a:lvl4pPr marL="0" indent="0">
              <a:spcBef>
                <a:spcPts val="0"/>
              </a:spcBef>
              <a:buNone/>
              <a:defRPr sz="3600"/>
            </a:lvl4pPr>
            <a:lvl5pPr marL="0" indent="0">
              <a:spcBef>
                <a:spcPts val="0"/>
              </a:spcBef>
              <a:buNone/>
              <a:defRPr sz="3600"/>
            </a:lvl5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3" name="Текст 21"/>
          <p:cNvSpPr>
            <a:spLocks noGrp="1"/>
          </p:cNvSpPr>
          <p:nvPr>
            <p:ph type="body" sz="quarter" idx="31" hasCustomPrompt="1"/>
          </p:nvPr>
        </p:nvSpPr>
        <p:spPr>
          <a:xfrm>
            <a:off x="457200" y="3704131"/>
            <a:ext cx="2450592" cy="3074219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5" name="Текст 21"/>
          <p:cNvSpPr>
            <a:spLocks noGrp="1"/>
          </p:cNvSpPr>
          <p:nvPr>
            <p:ph type="body" sz="quarter" idx="33" hasCustomPrompt="1"/>
          </p:nvPr>
        </p:nvSpPr>
        <p:spPr>
          <a:xfrm>
            <a:off x="7235571" y="1170442"/>
            <a:ext cx="2359152" cy="1560646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6" name="Текст 21"/>
          <p:cNvSpPr>
            <a:spLocks noGrp="1"/>
          </p:cNvSpPr>
          <p:nvPr>
            <p:ph type="body" sz="quarter" idx="34" hasCustomPrompt="1"/>
          </p:nvPr>
        </p:nvSpPr>
        <p:spPr>
          <a:xfrm>
            <a:off x="7235571" y="3091437"/>
            <a:ext cx="2359152" cy="1393177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47" name="Текст 21"/>
          <p:cNvSpPr>
            <a:spLocks noGrp="1"/>
          </p:cNvSpPr>
          <p:nvPr>
            <p:ph type="body" sz="quarter" idx="35" hasCustomPrompt="1"/>
          </p:nvPr>
        </p:nvSpPr>
        <p:spPr>
          <a:xfrm>
            <a:off x="7235571" y="4873246"/>
            <a:ext cx="2359152" cy="1905104"/>
          </a:xfrm>
        </p:spPr>
        <p:txBody>
          <a:bodyPr lIns="91440" rIns="91440" anchor="t">
            <a:noAutofit/>
          </a:bodyPr>
          <a:lstStyle>
            <a:lvl1pPr marL="182880" indent="-182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2pPr>
            <a:lvl3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3pPr>
            <a:lvl4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4pPr>
            <a:lvl5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900"/>
            </a:lvl5pPr>
            <a:lvl6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6pPr>
            <a:lvl7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7pPr>
            <a:lvl8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8pPr>
            <a:lvl9pPr marL="182880" indent="-18288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defRPr sz="900"/>
            </a:lvl9pPr>
          </a:lstStyle>
          <a:p>
            <a:pPr lvl="0"/>
            <a:r>
              <a:rPr lang="ru-RU" dirty="0" smtClean="0"/>
              <a:t>Щелкните, чтобы добавить текст</a:t>
            </a:r>
            <a:endParaRPr lang="ru-RU" dirty="0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10287000" y="0"/>
            <a:ext cx="1676400" cy="776785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Печать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baseline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Ваш принтер может печатать не так, как наши принтеры, поэтому сначала сделайте несколько пробных распечаток. Если выравнивание не получается, поэкспериментируйте с параметром "Масштабировать по листу". Его можно найти в диалоговом окне "Печать", просто нажав "Слайды размером во всю страницу".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Обратите внимание, что мы создали метки линии сгиба. Они почти незаметны, но если вы не хотите, чтобы они отображались в вашем буклете, откройте выкладку "Вид", выберите "Образец слайда" и удалите их перед печатью.</a:t>
            </a:r>
            <a:endParaRPr lang="ru-RU" sz="1000" b="0" i="0" dirty="0" smtClean="0">
              <a:solidFill>
                <a:srgbClr val="7F7F7F"/>
              </a:solidFill>
              <a:latin typeface="Calibri Light"/>
              <a:ea typeface="+mn-ea"/>
              <a:cs typeface="Calibri"/>
            </a:endParaRPr>
          </a:p>
          <a:p>
            <a:pPr algn="l" defTabSz="914400">
              <a:spcBef>
                <a:spcPts val="1200"/>
              </a:spcBef>
              <a:buNone/>
            </a:pPr>
            <a:r>
              <a:rPr lang="ru-RU" sz="16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Настройка содержимого</a:t>
            </a:r>
          </a:p>
          <a:p>
            <a:pPr algn="l" defTabSz="914400">
              <a:spcBef>
                <a:spcPts val="3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Заполнители в данном буклете уже отформатированы. Если нужно добавить или удалить маркеры в тексте, нажмите кнопку "Маркеры" на вкладке "Главная".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Если нужно больше маркеров для заголовков, подзаголовков или основного текста, скопируйте их и перетащите на нужное место. Специальные направляющие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PowerPoint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помогут выровнять их с остальными элементами.</a:t>
            </a:r>
          </a:p>
          <a:p>
            <a:pPr algn="l" defTabSz="914400">
              <a:spcBef>
                <a:spcPts val="1200"/>
              </a:spcBef>
              <a:buNone/>
            </a:pP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Хотите использовать свои рисунки вместо наших? Нет проблем! Щелкните рисунок, нажмите клавишу </a:t>
            </a:r>
            <a:r>
              <a:rPr lang="ru-RU" sz="900" b="0" i="0" dirty="0" err="1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Delete</a:t>
            </a:r>
            <a:r>
              <a:rPr lang="ru-RU" sz="900" b="0" i="0" dirty="0" smtClean="0">
                <a:solidFill>
                  <a:srgbClr val="7F7F7F"/>
                </a:solidFill>
                <a:latin typeface="Calibri Light"/>
                <a:ea typeface="+mn-ea"/>
                <a:cs typeface="Calibri"/>
              </a:rPr>
              <a:t> и щелкните значок, чтобы добавить рисунок.</a:t>
            </a:r>
            <a:endParaRPr lang="ru-RU" sz="1000" b="0" i="0" dirty="0">
              <a:solidFill>
                <a:srgbClr val="7F7F7F"/>
              </a:solidFill>
              <a:latin typeface="Calibri Light"/>
              <a:ea typeface="+mn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450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</a:t>
            </a:r>
            <a:r>
              <a:rPr lang="ru-RU" noProof="0" dirty="0" smtClean="0"/>
              <a:t>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AE6A-DCF3-43E4-B2A0-33D0CF1225FC}" type="datetimeFigureOut">
              <a:rPr lang="ru-RU" smtClean="0"/>
              <a:pPr/>
              <a:t>22.10.2015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61A3-4CAC-4C5F-AC82-8DB08D526BC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Zhudowa.t@yandex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volna.org/pedagogika/dykhatielnyie_uprazhnieniia_v_riezhimie_dni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14"/>
          <p:cNvSpPr>
            <a:spLocks noGrp="1"/>
          </p:cNvSpPr>
          <p:nvPr>
            <p:ph type="body" sz="quarter" idx="13"/>
          </p:nvPr>
        </p:nvSpPr>
        <p:spPr>
          <a:xfrm>
            <a:off x="7570134" y="2215387"/>
            <a:ext cx="1593569" cy="503864"/>
          </a:xfrm>
        </p:spPr>
        <p:txBody>
          <a:bodyPr/>
          <a:lstStyle/>
          <a:p>
            <a:pPr marL="0" indent="0" defTabSz="1005840">
              <a:lnSpc>
                <a:spcPct val="85000"/>
              </a:lnSpc>
              <a:buNone/>
            </a:pPr>
            <a:r>
              <a:rPr lang="ru-RU" sz="2000" i="0" dirty="0" smtClean="0">
                <a:solidFill>
                  <a:srgbClr val="7030A0"/>
                </a:solidFill>
                <a:latin typeface="Constantia"/>
                <a:ea typeface="+mn-ea"/>
                <a:cs typeface="+mn-cs"/>
              </a:rPr>
              <a:t>Правильное дыхание</a:t>
            </a:r>
            <a:endParaRPr lang="ru-RU" sz="2000" i="0" dirty="0">
              <a:solidFill>
                <a:srgbClr val="7030A0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4"/>
          </p:nvPr>
        </p:nvSpPr>
        <p:spPr>
          <a:xfrm>
            <a:off x="7142162" y="6062933"/>
            <a:ext cx="2449512" cy="519328"/>
          </a:xfrm>
        </p:spPr>
        <p:txBody>
          <a:bodyPr/>
          <a:lstStyle/>
          <a:p>
            <a:pPr marL="0" indent="0" defTabSz="1005840">
              <a:lnSpc>
                <a:spcPct val="85000"/>
              </a:lnSpc>
              <a:spcBef>
                <a:spcPts val="1100"/>
              </a:spcBef>
              <a:buNone/>
            </a:pPr>
            <a:r>
              <a:rPr lang="ru-RU" sz="1200" b="1" i="0" dirty="0" smtClean="0">
                <a:solidFill>
                  <a:schemeClr val="tx2"/>
                </a:solidFill>
                <a:ea typeface="+mn-ea"/>
                <a:cs typeface="+mn-cs"/>
              </a:rPr>
              <a:t>Буклет составила инструктор по </a:t>
            </a:r>
            <a:r>
              <a:rPr lang="ru-RU" sz="1200" b="1" i="0" dirty="0" smtClean="0">
                <a:solidFill>
                  <a:schemeClr val="tx2"/>
                </a:solidFill>
                <a:ea typeface="+mn-ea"/>
                <a:cs typeface="+mn-cs"/>
              </a:rPr>
              <a:t>физической культуре </a:t>
            </a:r>
            <a:r>
              <a:rPr lang="ru-RU" sz="1200" b="1" i="0" dirty="0" smtClean="0">
                <a:solidFill>
                  <a:schemeClr val="tx2"/>
                </a:solidFill>
                <a:ea typeface="+mn-ea"/>
                <a:cs typeface="+mn-cs"/>
              </a:rPr>
              <a:t>Жудова </a:t>
            </a:r>
            <a:r>
              <a:rPr lang="ru-RU" sz="1200" b="1" dirty="0" smtClean="0">
                <a:solidFill>
                  <a:schemeClr val="tx2"/>
                </a:solidFill>
              </a:rPr>
              <a:t>Татьяна Юрьевна</a:t>
            </a:r>
            <a:endParaRPr lang="ru-RU" sz="1200" b="1" i="0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8"/>
          </p:nvPr>
        </p:nvSpPr>
        <p:spPr>
          <a:xfrm>
            <a:off x="7002764" y="6961023"/>
            <a:ext cx="2449512" cy="448347"/>
          </a:xfrm>
        </p:spPr>
        <p:txBody>
          <a:bodyPr/>
          <a:lstStyle/>
          <a:p>
            <a:pPr marL="0" indent="0" algn="ctr" defTabSz="1005840">
              <a:lnSpc>
                <a:spcPct val="100000"/>
              </a:lnSpc>
              <a:spcBef>
                <a:spcPts val="1100"/>
              </a:spcBef>
              <a:buNone/>
            </a:pPr>
            <a:r>
              <a:rPr lang="ru-RU" sz="1200" b="0" i="0" dirty="0" err="1" smtClean="0">
                <a:solidFill>
                  <a:schemeClr val="bg1"/>
                </a:solidFill>
                <a:latin typeface="Constantia"/>
                <a:ea typeface="+mn-ea"/>
                <a:cs typeface="+mn-cs"/>
              </a:rPr>
              <a:t>Блог</a:t>
            </a:r>
            <a:r>
              <a:rPr lang="ru-RU" sz="1200" b="0" i="0" dirty="0" smtClean="0">
                <a:solidFill>
                  <a:schemeClr val="bg1"/>
                </a:solidFill>
                <a:latin typeface="Constantia"/>
                <a:ea typeface="+mn-ea"/>
                <a:cs typeface="+mn-cs"/>
              </a:rPr>
              <a:t>  «Движение жизнь»</a:t>
            </a:r>
            <a:endParaRPr lang="ru-RU" sz="1200" b="0" i="0" dirty="0">
              <a:solidFill>
                <a:schemeClr val="bg1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21" name="Текст 2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ru-RU" sz="1200" b="1" dirty="0">
                <a:solidFill>
                  <a:srgbClr val="7030A0"/>
                </a:solidFill>
              </a:rPr>
              <a:t>Дыхание</a:t>
            </a:r>
            <a:r>
              <a:rPr lang="ru-RU" sz="1200" dirty="0">
                <a:solidFill>
                  <a:srgbClr val="7030A0"/>
                </a:solidFill>
              </a:rPr>
              <a:t> </a:t>
            </a:r>
            <a:r>
              <a:rPr lang="ru-RU" sz="1200" dirty="0"/>
              <a:t>— одно из основных проявлений жизнедеятельности организма. Древние люди замечали: «Пока дышу — надеюсь». </a:t>
            </a:r>
            <a:endParaRPr lang="ru-RU" sz="1200" b="0" i="1" dirty="0">
              <a:solidFill>
                <a:schemeClr val="bg1"/>
              </a:solidFill>
              <a:latin typeface="Constantia"/>
            </a:endParaRPr>
          </a:p>
        </p:txBody>
      </p:sp>
      <p:pic>
        <p:nvPicPr>
          <p:cNvPr id="1026" name="Picture 2" descr="http://genfringe.wpengine.netdna-cdn.com/wp-content/uploads/2013/04/image35-300x194.jpg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0956" r="30956"/>
          <a:stretch>
            <a:fillRect/>
          </a:stretch>
        </p:blipFill>
        <p:spPr bwMode="auto">
          <a:xfrm>
            <a:off x="485095" y="685800"/>
            <a:ext cx="2303362" cy="3910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player.myshared.ru/967015/data/images/img21.jpg"/>
          <p:cNvPicPr>
            <a:picLocks noGrp="1" noChangeAspect="1" noChangeArrowheads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7041" r="27041"/>
          <a:stretch>
            <a:fillRect/>
          </a:stretch>
        </p:blipFill>
        <p:spPr bwMode="auto">
          <a:xfrm>
            <a:off x="3756702" y="685800"/>
            <a:ext cx="2450592" cy="4005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lib.convdocs.org/pars_docs/refs/55/54593/54593_html_17ce6bb9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199" r="25199"/>
          <a:stretch>
            <a:fillRect/>
          </a:stretch>
        </p:blipFill>
        <p:spPr bwMode="auto">
          <a:xfrm>
            <a:off x="7152159" y="2917265"/>
            <a:ext cx="2450592" cy="287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91692" y="133371"/>
            <a:ext cx="31042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060367" y="1319135"/>
            <a:ext cx="26982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/>
                </a:solidFill>
              </a:rPr>
              <a:t>МБДОУ «Детский </a:t>
            </a:r>
            <a:r>
              <a:rPr lang="ru-RU" sz="1400" dirty="0">
                <a:solidFill>
                  <a:schemeClr val="tx2"/>
                </a:solidFill>
              </a:rPr>
              <a:t>сад № 37</a:t>
            </a:r>
            <a:r>
              <a:rPr lang="ru-RU" sz="1400" dirty="0" smtClean="0">
                <a:solidFill>
                  <a:schemeClr val="tx2"/>
                </a:solidFill>
              </a:rPr>
              <a:t>»</a:t>
            </a:r>
          </a:p>
          <a:p>
            <a:pPr algn="ctr"/>
            <a:r>
              <a:rPr lang="ru-RU" sz="1400" dirty="0" smtClean="0">
                <a:solidFill>
                  <a:schemeClr val="tx2"/>
                </a:solidFill>
              </a:rPr>
              <a:t> </a:t>
            </a:r>
            <a:r>
              <a:rPr lang="ru-RU" sz="1400" dirty="0">
                <a:solidFill>
                  <a:schemeClr val="tx2"/>
                </a:solidFill>
              </a:rPr>
              <a:t>г. Гусь - Хрустальный</a:t>
            </a:r>
          </a:p>
        </p:txBody>
      </p:sp>
      <p:pic>
        <p:nvPicPr>
          <p:cNvPr id="4" name="Picture 2" descr="Детский сад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03161" y="734518"/>
            <a:ext cx="479685" cy="47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327538" y="6822524"/>
            <a:ext cx="27308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err="1" smtClean="0">
                <a:solidFill>
                  <a:schemeClr val="tx2"/>
                </a:solidFill>
                <a:hlinkClick r:id="rId6"/>
              </a:rPr>
              <a:t>Zhudowa</a:t>
            </a:r>
            <a:r>
              <a:rPr lang="ru-RU" sz="1200" u="sng" dirty="0" smtClean="0">
                <a:solidFill>
                  <a:schemeClr val="tx2"/>
                </a:solidFill>
                <a:hlinkClick r:id="rId6"/>
              </a:rPr>
              <a:t>.</a:t>
            </a:r>
            <a:r>
              <a:rPr lang="en-US" sz="1200" u="sng" dirty="0" smtClean="0">
                <a:solidFill>
                  <a:schemeClr val="tx2"/>
                </a:solidFill>
                <a:hlinkClick r:id="rId6"/>
              </a:rPr>
              <a:t>t@ </a:t>
            </a:r>
            <a:r>
              <a:rPr lang="en-US" sz="1200" u="sng" dirty="0" err="1" smtClean="0">
                <a:solidFill>
                  <a:schemeClr val="tx2"/>
                </a:solidFill>
                <a:hlinkClick r:id="rId6"/>
              </a:rPr>
              <a:t>yandex</a:t>
            </a:r>
            <a:r>
              <a:rPr lang="ru-RU" sz="1200" u="sng" dirty="0" smtClean="0">
                <a:solidFill>
                  <a:schemeClr val="tx2"/>
                </a:solidFill>
                <a:hlinkClick r:id="rId6"/>
              </a:rPr>
              <a:t>.</a:t>
            </a:r>
            <a:r>
              <a:rPr lang="en-US" sz="1200" u="sng" dirty="0" smtClean="0">
                <a:solidFill>
                  <a:schemeClr val="tx2"/>
                </a:solidFill>
                <a:hlinkClick r:id="rId6"/>
              </a:rPr>
              <a:t> </a:t>
            </a:r>
            <a:r>
              <a:rPr lang="en-US" sz="1200" u="sng" dirty="0" err="1" smtClean="0">
                <a:solidFill>
                  <a:schemeClr val="tx2"/>
                </a:solidFill>
                <a:hlinkClick r:id="rId6"/>
              </a:rPr>
              <a:t>ru</a:t>
            </a:r>
            <a:endParaRPr lang="ru-RU" sz="1200" u="sng" dirty="0"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72405" y="4943070"/>
            <a:ext cx="3126650" cy="169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700"/>
              </a:spcAft>
            </a:pPr>
            <a:r>
              <a:rPr lang="ru-RU" sz="1200" b="1" dirty="0">
                <a:solidFill>
                  <a:srgbClr val="7030A0"/>
                </a:solidFill>
              </a:rPr>
              <a:t>Цель дыхательных упражнений</a:t>
            </a:r>
            <a:r>
              <a:rPr lang="ru-RU" sz="1200" dirty="0">
                <a:solidFill>
                  <a:srgbClr val="7030A0"/>
                </a:solidFill>
              </a:rPr>
              <a:t> – </a:t>
            </a:r>
            <a:r>
              <a:rPr lang="ru-RU" sz="1200" dirty="0">
                <a:solidFill>
                  <a:schemeClr val="tx2"/>
                </a:solidFill>
              </a:rPr>
              <a:t>обеспечить полноценную работу бронхов, очистить слизистую дыхательных путей, укрепить дыхательную мускулатуру.</a:t>
            </a:r>
          </a:p>
          <a:p>
            <a:pPr>
              <a:lnSpc>
                <a:spcPct val="110000"/>
              </a:lnSpc>
              <a:spcAft>
                <a:spcPts val="700"/>
              </a:spcAft>
            </a:pPr>
            <a:endParaRPr lang="ru-RU" sz="1200" b="1" dirty="0">
              <a:solidFill>
                <a:srgbClr val="7030A0"/>
              </a:solidFill>
            </a:endParaRPr>
          </a:p>
          <a:p>
            <a:pPr>
              <a:lnSpc>
                <a:spcPct val="110000"/>
              </a:lnSpc>
              <a:spcAft>
                <a:spcPts val="700"/>
              </a:spcAft>
            </a:pPr>
            <a:r>
              <a:rPr lang="ru-RU" sz="1200" b="1" dirty="0">
                <a:solidFill>
                  <a:srgbClr val="7030A0"/>
                </a:solidFill>
              </a:rPr>
              <a:t>Правильное дыхание</a:t>
            </a:r>
            <a:r>
              <a:rPr lang="ru-RU" sz="1200" dirty="0">
                <a:solidFill>
                  <a:srgbClr val="7030A0"/>
                </a:solidFill>
              </a:rPr>
              <a:t> - </a:t>
            </a:r>
            <a:r>
              <a:rPr lang="ru-RU" sz="1200" dirty="0">
                <a:solidFill>
                  <a:schemeClr val="tx2"/>
                </a:solidFill>
              </a:rPr>
              <a:t>это дыхание через нос и без шума.</a:t>
            </a:r>
          </a:p>
        </p:txBody>
      </p:sp>
    </p:spTree>
    <p:extLst>
      <p:ext uri="{BB962C8B-B14F-4D97-AF65-F5344CB8AC3E}">
        <p14:creationId xmlns:p14="http://schemas.microsoft.com/office/powerpoint/2010/main" xmlns="" val="174269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quarter" idx="20"/>
          </p:nvPr>
        </p:nvSpPr>
        <p:spPr>
          <a:xfrm>
            <a:off x="457200" y="3621406"/>
            <a:ext cx="2450592" cy="45719"/>
          </a:xfrm>
        </p:spPr>
        <p:txBody>
          <a:bodyPr/>
          <a:lstStyle/>
          <a:p>
            <a:pPr>
              <a:spcBef>
                <a:spcPts val="1100"/>
              </a:spcBef>
            </a:pPr>
            <a:endParaRPr lang="ru-RU" b="1" dirty="0"/>
          </a:p>
          <a:p>
            <a:pPr marL="0" indent="0" algn="l" defTabSz="1005840">
              <a:lnSpc>
                <a:spcPct val="114000"/>
              </a:lnSpc>
              <a:spcBef>
                <a:spcPts val="1100"/>
              </a:spcBef>
              <a:buNone/>
            </a:pPr>
            <a:endParaRPr lang="ru-RU" sz="2000" b="0" i="0" dirty="0">
              <a:solidFill>
                <a:srgbClr val="B52E29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42" name="Текст 41"/>
          <p:cNvSpPr>
            <a:spLocks noGrp="1"/>
          </p:cNvSpPr>
          <p:nvPr>
            <p:ph type="body" sz="quarter" idx="31"/>
          </p:nvPr>
        </p:nvSpPr>
        <p:spPr>
          <a:xfrm>
            <a:off x="457200" y="2916820"/>
            <a:ext cx="2450592" cy="3854370"/>
          </a:xfrm>
        </p:spPr>
        <p:txBody>
          <a:bodyPr/>
          <a:lstStyle/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200" dirty="0">
                <a:solidFill>
                  <a:srgbClr val="7030A0"/>
                </a:solidFill>
              </a:rPr>
              <a:t>Техника выполнения упражнений дыхательной гимнастики для </a:t>
            </a:r>
            <a:r>
              <a:rPr lang="ru-RU" sz="1200" dirty="0" smtClean="0">
                <a:solidFill>
                  <a:srgbClr val="7030A0"/>
                </a:solidFill>
              </a:rPr>
              <a:t>детей: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воздух </a:t>
            </a:r>
            <a:r>
              <a:rPr lang="ru-RU" sz="1200" dirty="0">
                <a:solidFill>
                  <a:schemeClr val="tx2"/>
                </a:solidFill>
              </a:rPr>
              <a:t>набирать через </a:t>
            </a:r>
            <a:r>
              <a:rPr lang="ru-RU" sz="1200" dirty="0" smtClean="0">
                <a:solidFill>
                  <a:schemeClr val="tx2"/>
                </a:solidFill>
              </a:rPr>
              <a:t>нос;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плечи </a:t>
            </a:r>
            <a:r>
              <a:rPr lang="ru-RU" sz="1200" dirty="0">
                <a:solidFill>
                  <a:schemeClr val="tx2"/>
                </a:solidFill>
              </a:rPr>
              <a:t>не </a:t>
            </a:r>
            <a:r>
              <a:rPr lang="ru-RU" sz="1200" dirty="0" smtClean="0">
                <a:solidFill>
                  <a:schemeClr val="tx2"/>
                </a:solidFill>
              </a:rPr>
              <a:t>поднимать;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выдох </a:t>
            </a:r>
            <a:r>
              <a:rPr lang="ru-RU" sz="1200" dirty="0">
                <a:solidFill>
                  <a:schemeClr val="tx2"/>
                </a:solidFill>
              </a:rPr>
              <a:t>должен быть длительным 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endParaRPr lang="ru-RU" sz="1200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С </a:t>
            </a:r>
            <a:r>
              <a:rPr lang="ru-RU" sz="1200" dirty="0">
                <a:solidFill>
                  <a:schemeClr val="tx2"/>
                </a:solidFill>
              </a:rPr>
              <a:t>помощью этих упражнений </a:t>
            </a:r>
            <a:r>
              <a:rPr lang="ru-RU" sz="1200" dirty="0" err="1" smtClean="0">
                <a:solidFill>
                  <a:schemeClr val="tx2"/>
                </a:solidFill>
              </a:rPr>
              <a:t>н</a:t>
            </a: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>
                <a:solidFill>
                  <a:schemeClr val="tx2"/>
                </a:solidFill>
              </a:rPr>
              <a:t>ваш ребенок оздоровится, будет пребывать в хорошем настроении и дышать полной грудью, </a:t>
            </a:r>
            <a:r>
              <a:rPr lang="ru-RU" sz="1200" dirty="0" smtClean="0">
                <a:solidFill>
                  <a:schemeClr val="tx2"/>
                </a:solidFill>
              </a:rPr>
              <a:t>и </a:t>
            </a:r>
            <a:r>
              <a:rPr lang="ru-RU" sz="1200" dirty="0">
                <a:solidFill>
                  <a:schemeClr val="tx2"/>
                </a:solidFill>
              </a:rPr>
              <a:t>вы вместе с ним вздохнете с облегчением. При регулярном выполнении такой гимнастики простуды будут обходить ваше чадо стороной!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700"/>
              </a:spcAft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 </a:t>
            </a:r>
            <a:endParaRPr lang="ru-RU" sz="1200" b="0" i="0" dirty="0">
              <a:solidFill>
                <a:schemeClr val="tx2"/>
              </a:solidFill>
              <a:latin typeface="Constantia"/>
            </a:endParaRPr>
          </a:p>
        </p:txBody>
      </p:sp>
      <p:sp>
        <p:nvSpPr>
          <p:cNvPr id="93" name="Текст 92"/>
          <p:cNvSpPr>
            <a:spLocks noGrp="1"/>
          </p:cNvSpPr>
          <p:nvPr>
            <p:ph type="body" sz="quarter" idx="34"/>
          </p:nvPr>
        </p:nvSpPr>
        <p:spPr>
          <a:xfrm>
            <a:off x="3974979" y="392411"/>
            <a:ext cx="2395960" cy="533564"/>
          </a:xfrm>
        </p:spPr>
        <p:txBody>
          <a:bodyPr/>
          <a:lstStyle/>
          <a:p>
            <a:pPr marL="0" indent="0" algn="l" defTabSz="1005840">
              <a:lnSpc>
                <a:spcPct val="100000"/>
              </a:lnSpc>
              <a:buClr>
                <a:srgbClr val="595959"/>
              </a:buClr>
              <a:buNone/>
            </a:pPr>
            <a:r>
              <a:rPr lang="ru-RU" sz="1400" b="0" i="0" dirty="0" smtClean="0">
                <a:solidFill>
                  <a:srgbClr val="7030A0"/>
                </a:solidFill>
                <a:latin typeface="Constantia"/>
                <a:ea typeface="+mn-ea"/>
                <a:cs typeface="+mn-cs"/>
              </a:rPr>
              <a:t>Дыхательные упражнения</a:t>
            </a:r>
            <a:endParaRPr lang="ru-RU" sz="1400" b="0" i="0" dirty="0">
              <a:solidFill>
                <a:srgbClr val="7030A0"/>
              </a:solidFill>
              <a:latin typeface="Constantia"/>
              <a:ea typeface="+mn-ea"/>
              <a:cs typeface="+mn-cs"/>
            </a:endParaRPr>
          </a:p>
        </p:txBody>
      </p:sp>
      <p:sp>
        <p:nvSpPr>
          <p:cNvPr id="94" name="Текст 93"/>
          <p:cNvSpPr>
            <a:spLocks noGrp="1"/>
          </p:cNvSpPr>
          <p:nvPr>
            <p:ph type="body" sz="quarter" idx="35"/>
          </p:nvPr>
        </p:nvSpPr>
        <p:spPr>
          <a:xfrm>
            <a:off x="7235571" y="731421"/>
            <a:ext cx="2707082" cy="6069442"/>
          </a:xfrm>
        </p:spPr>
        <p:txBody>
          <a:bodyPr/>
          <a:lstStyle/>
          <a:p>
            <a:pPr marL="0" indent="0">
              <a:buNone/>
            </a:pPr>
            <a:endParaRPr lang="ru-RU" sz="11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1200" dirty="0" err="1" smtClean="0">
                <a:solidFill>
                  <a:srgbClr val="7030A0"/>
                </a:solidFill>
              </a:rPr>
              <a:t>Занавесочка</a:t>
            </a:r>
            <a:r>
              <a:rPr lang="ru-RU" sz="1200" dirty="0" smtClean="0"/>
              <a:t> </a:t>
            </a:r>
            <a:r>
              <a:rPr lang="ru-RU" sz="1200" dirty="0" smtClean="0">
                <a:solidFill>
                  <a:schemeClr val="tx2"/>
                </a:solidFill>
              </a:rPr>
              <a:t>Ребенок дует на бахрому, выполненную из папиросной бумаги.</a:t>
            </a:r>
            <a:endParaRPr lang="ru-RU" sz="1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1200" dirty="0" err="1" smtClean="0">
                <a:solidFill>
                  <a:srgbClr val="7030A0"/>
                </a:solidFill>
              </a:rPr>
              <a:t>Пузырики</a:t>
            </a:r>
            <a:r>
              <a:rPr lang="ru-RU" sz="1200" dirty="0">
                <a:solidFill>
                  <a:srgbClr val="7030A0"/>
                </a:solidFill>
              </a:rPr>
              <a:t> </a:t>
            </a:r>
            <a:r>
              <a:rPr lang="ru-RU" sz="1200" dirty="0" smtClean="0">
                <a:solidFill>
                  <a:schemeClr val="tx2"/>
                </a:solidFill>
              </a:rPr>
              <a:t>Пусть </a:t>
            </a:r>
            <a:r>
              <a:rPr lang="ru-RU" sz="1200" dirty="0">
                <a:solidFill>
                  <a:schemeClr val="tx2"/>
                </a:solidFill>
              </a:rPr>
              <a:t>малыш сделает глубокий вдох через нос, </a:t>
            </a:r>
            <a:r>
              <a:rPr lang="ru-RU" sz="1200" dirty="0" smtClean="0">
                <a:solidFill>
                  <a:schemeClr val="tx2"/>
                </a:solidFill>
              </a:rPr>
              <a:t>и </a:t>
            </a:r>
            <a:r>
              <a:rPr lang="ru-RU" sz="1200" dirty="0">
                <a:solidFill>
                  <a:schemeClr val="tx2"/>
                </a:solidFill>
              </a:rPr>
              <a:t>медленно выдыхает через чуть приоткрытый рот. Повторить 2 – 3 </a:t>
            </a:r>
            <a:r>
              <a:rPr lang="ru-RU" sz="1200" dirty="0" smtClean="0">
                <a:solidFill>
                  <a:schemeClr val="tx2"/>
                </a:solidFill>
              </a:rPr>
              <a:t>раза.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Каша кипит</a:t>
            </a:r>
            <a:r>
              <a:rPr lang="ru-RU" sz="1200" dirty="0">
                <a:solidFill>
                  <a:srgbClr val="7030A0"/>
                </a:solidFill>
              </a:rPr>
              <a:t> </a:t>
            </a:r>
            <a:r>
              <a:rPr lang="ru-RU" sz="1200" dirty="0" smtClean="0">
                <a:solidFill>
                  <a:schemeClr val="tx2"/>
                </a:solidFill>
              </a:rPr>
              <a:t>Исходное положение: </a:t>
            </a:r>
            <a:r>
              <a:rPr lang="ru-RU" sz="1200" dirty="0">
                <a:solidFill>
                  <a:schemeClr val="tx2"/>
                </a:solidFill>
              </a:rPr>
              <a:t>сидя, одна рука лежит на животе, другая - на груди. Втягивая живот и набирая воздух в легкие – вдох, опуская грудь (выдыхая воздух) и выпячивая живот – выдох. При выдохе громко произносить звук «ф-ф-ф-ф». Повторить 3-4 раза</a:t>
            </a:r>
            <a:r>
              <a:rPr lang="ru-RU" sz="1200" dirty="0" smtClean="0">
                <a:solidFill>
                  <a:schemeClr val="tx2"/>
                </a:solidFill>
              </a:rPr>
              <a:t>.</a:t>
            </a:r>
            <a:endParaRPr lang="ru-RU" sz="1200" dirty="0">
              <a:hlinkClick r:id="rId2"/>
            </a:endParaRPr>
          </a:p>
          <a:p>
            <a:pPr marL="0" indent="0">
              <a:buNone/>
            </a:pPr>
            <a:r>
              <a:rPr lang="ru-RU" sz="1200" dirty="0" smtClean="0">
                <a:solidFill>
                  <a:srgbClr val="7030A0"/>
                </a:solidFill>
              </a:rPr>
              <a:t>Ветерок </a:t>
            </a:r>
            <a:r>
              <a:rPr lang="ru-RU" sz="1200" dirty="0" smtClean="0">
                <a:solidFill>
                  <a:schemeClr val="tx2"/>
                </a:solidFill>
              </a:rPr>
              <a:t>Взрослый </a:t>
            </a:r>
            <a:r>
              <a:rPr lang="ru-RU" sz="1200" dirty="0">
                <a:solidFill>
                  <a:schemeClr val="tx2"/>
                </a:solidFill>
              </a:rPr>
              <a:t>предлагает ребенку подуть на цветок одуванчика, веточку с листочками или на листочки, вырезанные из папиросной бумаги, как ветерок, сопровождая действия ребенка стихотворным текстом: </a:t>
            </a:r>
            <a:endParaRPr lang="ru-RU" sz="1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Очень </a:t>
            </a:r>
            <a:r>
              <a:rPr lang="ru-RU" sz="1200" dirty="0">
                <a:solidFill>
                  <a:schemeClr val="tx2"/>
                </a:solidFill>
              </a:rPr>
              <a:t>жаркий день-денечек</a:t>
            </a:r>
            <a:r>
              <a:rPr lang="ru-RU" sz="1200" dirty="0" smtClean="0">
                <a:solidFill>
                  <a:schemeClr val="tx2"/>
                </a:solidFill>
              </a:rPr>
              <a:t>. </a:t>
            </a:r>
            <a:endParaRPr lang="ru-RU" sz="1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1200" dirty="0" err="1" smtClean="0">
                <a:solidFill>
                  <a:schemeClr val="tx2"/>
                </a:solidFill>
              </a:rPr>
              <a:t>Дунь-подунь</a:t>
            </a:r>
            <a:r>
              <a:rPr lang="ru-RU" sz="1200" dirty="0">
                <a:solidFill>
                  <a:schemeClr val="tx2"/>
                </a:solidFill>
              </a:rPr>
              <a:t>, наш </a:t>
            </a:r>
            <a:r>
              <a:rPr lang="ru-RU" sz="1200" dirty="0" err="1">
                <a:solidFill>
                  <a:schemeClr val="tx2"/>
                </a:solidFill>
              </a:rPr>
              <a:t>ветерочек</a:t>
            </a:r>
            <a:r>
              <a:rPr lang="ru-RU" sz="1200" dirty="0" smtClean="0">
                <a:solidFill>
                  <a:schemeClr val="tx2"/>
                </a:solidFill>
              </a:rPr>
              <a:t>. </a:t>
            </a:r>
            <a:endParaRPr lang="ru-RU" sz="12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ru-RU" sz="1200" dirty="0" err="1" smtClean="0">
                <a:solidFill>
                  <a:schemeClr val="tx2"/>
                </a:solidFill>
              </a:rPr>
              <a:t>Ветерочек</a:t>
            </a:r>
            <a:r>
              <a:rPr lang="ru-RU" sz="1200" dirty="0">
                <a:solidFill>
                  <a:schemeClr val="tx2"/>
                </a:solidFill>
              </a:rPr>
              <a:t>, ветерок</a:t>
            </a:r>
            <a:r>
              <a:rPr lang="ru-RU" sz="1200" dirty="0" smtClean="0">
                <a:solidFill>
                  <a:schemeClr val="tx2"/>
                </a:solidFill>
              </a:rPr>
              <a:t>,</a:t>
            </a:r>
          </a:p>
          <a:p>
            <a:pPr marL="0" indent="0">
              <a:buNone/>
            </a:pPr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err="1" smtClean="0">
                <a:solidFill>
                  <a:schemeClr val="tx2"/>
                </a:solidFill>
              </a:rPr>
              <a:t>Дунь-подунь</a:t>
            </a:r>
            <a:r>
              <a:rPr lang="ru-RU" sz="1200" dirty="0">
                <a:solidFill>
                  <a:schemeClr val="tx2"/>
                </a:solidFill>
              </a:rPr>
              <a:t>, наш ветерок.</a:t>
            </a:r>
            <a:br>
              <a:rPr lang="ru-RU" sz="1200" dirty="0">
                <a:solidFill>
                  <a:schemeClr val="tx2"/>
                </a:solidFill>
              </a:rPr>
            </a:br>
            <a:r>
              <a:rPr lang="ru-RU" sz="1200" dirty="0"/>
              <a:t/>
            </a:r>
            <a:br>
              <a:rPr lang="ru-RU" sz="1200" dirty="0"/>
            </a:br>
            <a:endParaRPr lang="ru-RU" sz="1200" dirty="0" smtClean="0"/>
          </a:p>
          <a:p>
            <a:pPr marL="0" indent="0">
              <a:buNone/>
            </a:pPr>
            <a:endParaRPr lang="ru-RU" sz="1200" dirty="0">
              <a:hlinkClick r:id="rId2"/>
            </a:endParaRPr>
          </a:p>
          <a:p>
            <a:pPr marL="0" indent="0">
              <a:buNone/>
            </a:pPr>
            <a:endParaRPr lang="ru-RU" sz="1200" dirty="0" smtClean="0">
              <a:hlinkClick r:id="rId2"/>
            </a:endParaRPr>
          </a:p>
          <a:p>
            <a:pPr marL="0" indent="0">
              <a:buNone/>
            </a:pPr>
            <a:endParaRPr lang="ru-RU" sz="1200" dirty="0">
              <a:hlinkClick r:id="rId2"/>
            </a:endParaRPr>
          </a:p>
          <a:p>
            <a:pPr marL="0" indent="0">
              <a:buNone/>
            </a:pPr>
            <a:endParaRPr lang="ru-RU" sz="1200" dirty="0" smtClean="0">
              <a:hlinkClick r:id="rId2"/>
            </a:endParaRPr>
          </a:p>
          <a:p>
            <a:pPr marL="0" indent="0">
              <a:buNone/>
            </a:pPr>
            <a:endParaRPr lang="ru-RU" sz="1200" dirty="0">
              <a:hlinkClick r:id="rId2"/>
            </a:endParaRPr>
          </a:p>
          <a:p>
            <a:pPr marL="0" indent="0">
              <a:buNone/>
            </a:pPr>
            <a:endParaRPr lang="ru-RU" sz="1200" dirty="0" smtClean="0">
              <a:hlinkClick r:id="rId2"/>
            </a:endParaRPr>
          </a:p>
          <a:p>
            <a:pPr marL="0" indent="0">
              <a:buNone/>
            </a:pPr>
            <a:endParaRPr lang="ru-RU" sz="1200" dirty="0">
              <a:hlinkClick r:id="rId2"/>
            </a:endParaRPr>
          </a:p>
          <a:p>
            <a:pPr marL="0" indent="0">
              <a:buNone/>
            </a:pPr>
            <a:endParaRPr lang="ru-RU" sz="1200" dirty="0" smtClean="0">
              <a:hlinkClick r:id="rId2"/>
            </a:endParaRPr>
          </a:p>
          <a:p>
            <a:pPr marL="0" indent="0">
              <a:buNone/>
            </a:pPr>
            <a:r>
              <a:rPr lang="ru-RU" sz="1200" dirty="0" smtClean="0">
                <a:hlinkClick r:id="rId2"/>
              </a:rPr>
              <a:t>http</a:t>
            </a:r>
            <a:r>
              <a:rPr lang="ru-RU" sz="1200" dirty="0">
                <a:hlinkClick r:id="rId2"/>
              </a:rPr>
              <a:t>://volna.org/pedagogika/dykhatielnyie_uprazhnieniia_v_riezhimie_dnia.html#hcq=0jKNLrp</a:t>
            </a: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>
                <a:solidFill>
                  <a:srgbClr val="24890D"/>
                </a:solidFill>
                <a:latin typeface="Tahoma" panose="020B0604030504040204" pitchFamily="34" charset="0"/>
                <a:hlinkClick r:id="rId2"/>
              </a:rPr>
              <a:t>http://volna.org/pedagogika/dykhatielnyie_uprazhnieniia_v_riezhimie_dnia.html#hcq=3OuMLrp</a:t>
            </a:r>
            <a:endParaRPr lang="ru-RU" sz="1200" dirty="0"/>
          </a:p>
          <a:p>
            <a:pPr marL="0" indent="0">
              <a:buNone/>
            </a:pPr>
            <a:endParaRPr lang="ru-RU" sz="1200" b="0" i="0" dirty="0">
              <a:solidFill>
                <a:schemeClr val="tx2"/>
              </a:solidFill>
              <a:latin typeface="Constantia"/>
            </a:endParaRPr>
          </a:p>
        </p:txBody>
      </p:sp>
      <p:pic>
        <p:nvPicPr>
          <p:cNvPr id="2050" name="Picture 2" descr="http://cdn.imgbb.ru/user/68/687080/201501/d2b1a2cd3768159d01440602f120e04f.jpg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8883" r="18883"/>
          <a:stretch>
            <a:fillRect/>
          </a:stretch>
        </p:blipFill>
        <p:spPr bwMode="auto">
          <a:xfrm>
            <a:off x="457200" y="632691"/>
            <a:ext cx="2248035" cy="2365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687203" y="899410"/>
            <a:ext cx="2971511" cy="5959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7030A0"/>
                </a:solidFill>
              </a:rPr>
              <a:t>Снегопад</a:t>
            </a:r>
            <a:r>
              <a:rPr lang="ru-RU" sz="1200" dirty="0">
                <a:solidFill>
                  <a:schemeClr val="tx2"/>
                </a:solidFill>
              </a:rPr>
              <a:t> Сделать «снежинки»- маленькие комочки ваты иди бумаги. Просим малыша устроить снегопад – класть «снежинки» на ладонь и сдувать их. </a:t>
            </a:r>
            <a:endParaRPr lang="ru-RU" sz="1200" dirty="0" smtClean="0">
              <a:solidFill>
                <a:schemeClr val="tx2"/>
              </a:solidFill>
            </a:endParaRPr>
          </a:p>
          <a:p>
            <a:r>
              <a:rPr lang="ru-RU" sz="1200" dirty="0" smtClean="0">
                <a:solidFill>
                  <a:srgbClr val="7030A0"/>
                </a:solidFill>
              </a:rPr>
              <a:t>Бабочки </a:t>
            </a:r>
            <a:r>
              <a:rPr lang="ru-RU" sz="1200" dirty="0">
                <a:solidFill>
                  <a:schemeClr val="tx2"/>
                </a:solidFill>
              </a:rPr>
              <a:t>Вырезать из бумаги маленьких бабочек и подвесить их на нитках. Предложить ребенку дуть на бабочек так, чтобы они летали</a:t>
            </a:r>
            <a:r>
              <a:rPr lang="ru-RU" sz="1200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sz="1200" dirty="0" smtClean="0">
                <a:solidFill>
                  <a:srgbClr val="7030A0"/>
                </a:solidFill>
              </a:rPr>
              <a:t> </a:t>
            </a:r>
            <a:r>
              <a:rPr lang="ru-RU" sz="1200" dirty="0">
                <a:solidFill>
                  <a:srgbClr val="7030A0"/>
                </a:solidFill>
              </a:rPr>
              <a:t>Я ветер </a:t>
            </a:r>
            <a:r>
              <a:rPr lang="ru-RU" sz="1200" dirty="0">
                <a:solidFill>
                  <a:schemeClr val="tx2"/>
                </a:solidFill>
              </a:rPr>
              <a:t>Сделать из бумаги вертушку-пропеллер (или взять покупную) и дуть на нее, чтобы она вращалась. </a:t>
            </a:r>
            <a:endParaRPr lang="ru-RU" sz="1200" dirty="0" smtClean="0">
              <a:solidFill>
                <a:schemeClr val="tx2"/>
              </a:solidFill>
            </a:endParaRPr>
          </a:p>
          <a:p>
            <a:r>
              <a:rPr lang="ru-RU" sz="1200" dirty="0" smtClean="0">
                <a:solidFill>
                  <a:schemeClr val="tx2"/>
                </a:solidFill>
              </a:rPr>
              <a:t>Налить </a:t>
            </a:r>
            <a:r>
              <a:rPr lang="ru-RU" sz="1200" dirty="0">
                <a:solidFill>
                  <a:schemeClr val="tx2"/>
                </a:solidFill>
              </a:rPr>
              <a:t>в ванну или таз воду, пустить на воду легкий кораблик и дуть на него, чтобы он плыл.</a:t>
            </a:r>
            <a:br>
              <a:rPr lang="ru-RU" sz="1200" dirty="0">
                <a:solidFill>
                  <a:schemeClr val="tx2"/>
                </a:solidFill>
              </a:rPr>
            </a:br>
            <a:r>
              <a:rPr lang="ru-RU" sz="1200" dirty="0" smtClean="0">
                <a:solidFill>
                  <a:srgbClr val="7030A0"/>
                </a:solidFill>
              </a:rPr>
              <a:t>Султанчик</a:t>
            </a:r>
            <a:r>
              <a:rPr lang="ru-RU" sz="1200" dirty="0"/>
              <a:t> </a:t>
            </a:r>
            <a:r>
              <a:rPr lang="ru-RU" sz="1200" dirty="0">
                <a:solidFill>
                  <a:schemeClr val="tx2"/>
                </a:solidFill>
              </a:rPr>
              <a:t>(султанчик легко изготовить из яркой фольги или новогодней мишуры, привязав её к палочке). Взрослый предлагает ребенку подуть вместе с ним на султанчик, обращая внимание малыша на то, как красиво разлетаются полоски</a:t>
            </a:r>
            <a:r>
              <a:rPr lang="ru-RU" sz="1200" dirty="0" smtClean="0">
                <a:solidFill>
                  <a:schemeClr val="tx2"/>
                </a:solidFill>
              </a:rPr>
              <a:t>.</a:t>
            </a:r>
          </a:p>
          <a:p>
            <a:r>
              <a:rPr lang="ru-RU" sz="1200" dirty="0" smtClean="0">
                <a:solidFill>
                  <a:schemeClr val="tx2"/>
                </a:solidFill>
              </a:rPr>
              <a:t> </a:t>
            </a:r>
            <a:r>
              <a:rPr lang="ru-RU" sz="1200" dirty="0" smtClean="0">
                <a:solidFill>
                  <a:srgbClr val="7030A0"/>
                </a:solidFill>
              </a:rPr>
              <a:t>Шарик</a:t>
            </a:r>
            <a:r>
              <a:rPr lang="ru-RU" sz="1200" dirty="0" smtClean="0"/>
              <a:t> </a:t>
            </a:r>
            <a:r>
              <a:rPr lang="ru-RU" sz="1200" dirty="0">
                <a:solidFill>
                  <a:schemeClr val="tx2"/>
                </a:solidFill>
              </a:rPr>
              <a:t>Взрослый предлагает ребенку подуть на легкий шарик для пинг-понга, который находится в тазике с водой.</a:t>
            </a:r>
            <a:br>
              <a:rPr lang="ru-RU" sz="1200" dirty="0">
                <a:solidFill>
                  <a:schemeClr val="tx2"/>
                </a:solidFill>
              </a:rPr>
            </a:br>
            <a:r>
              <a:rPr lang="ru-RU" sz="1200" dirty="0" smtClean="0">
                <a:solidFill>
                  <a:srgbClr val="7030A0"/>
                </a:solidFill>
              </a:rPr>
              <a:t>Перышко</a:t>
            </a:r>
            <a:r>
              <a:rPr lang="ru-RU" sz="1200" dirty="0" smtClean="0"/>
              <a:t> </a:t>
            </a:r>
            <a:r>
              <a:rPr lang="ru-RU" sz="1200" dirty="0">
                <a:solidFill>
                  <a:schemeClr val="tx2"/>
                </a:solidFill>
              </a:rPr>
              <a:t>Ребенок сдувает с ладони взрослого перышко, легкий ватный шарик.</a:t>
            </a:r>
            <a:r>
              <a:rPr lang="ru-RU" sz="1200" dirty="0"/>
              <a:t> </a:t>
            </a:r>
            <a:endParaRPr lang="ru-RU" sz="1200" dirty="0" smtClean="0"/>
          </a:p>
          <a:p>
            <a:r>
              <a:rPr lang="ru-RU" sz="1200" dirty="0">
                <a:solidFill>
                  <a:schemeClr val="tx2"/>
                </a:solidFill>
              </a:rPr>
              <a:t/>
            </a:r>
            <a:br>
              <a:rPr lang="ru-RU" sz="1200" dirty="0">
                <a:solidFill>
                  <a:schemeClr val="tx2"/>
                </a:solidFill>
              </a:rPr>
            </a:br>
            <a:r>
              <a:rPr lang="ru-RU" sz="1200" dirty="0"/>
              <a:t/>
            </a:r>
            <a:br>
              <a:rPr lang="ru-RU" sz="1200" dirty="0"/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200518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уристический буклет 11 x 8.5">
  <a:themeElements>
    <a:clrScheme name="Туристический буклет">
      <a:dk1>
        <a:srgbClr val="595959"/>
      </a:dk1>
      <a:lt1>
        <a:sysClr val="window" lastClr="FFFFFF"/>
      </a:lt1>
      <a:dk2>
        <a:srgbClr val="000000"/>
      </a:dk2>
      <a:lt2>
        <a:srgbClr val="F5E7B9"/>
      </a:lt2>
      <a:accent1>
        <a:srgbClr val="B52E29"/>
      </a:accent1>
      <a:accent2>
        <a:srgbClr val="6BADE3"/>
      </a:accent2>
      <a:accent3>
        <a:srgbClr val="F0C456"/>
      </a:accent3>
      <a:accent4>
        <a:srgbClr val="60958D"/>
      </a:accent4>
      <a:accent5>
        <a:srgbClr val="E5554B"/>
      </a:accent5>
      <a:accent6>
        <a:srgbClr val="D5BFA5"/>
      </a:accent6>
      <a:hlink>
        <a:srgbClr val="E6C660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roTvlRedBlutri_TP103461831" id="{0C3D980B-50E3-4D66-9B43-3931CF9FFD35}" vid="{90A23D53-AF51-4633-895C-800148A60E1A}"/>
    </a:ext>
  </a:extLst>
</a:theme>
</file>

<file path=ppt/theme/theme2.xml><?xml version="1.0" encoding="utf-8"?>
<a:theme xmlns:a="http://schemas.openxmlformats.org/drawingml/2006/main" name="Office Theme">
  <a:themeElements>
    <a:clrScheme name="Туристический буклет">
      <a:dk1>
        <a:srgbClr val="595959"/>
      </a:dk1>
      <a:lt1>
        <a:sysClr val="window" lastClr="FFFFFF"/>
      </a:lt1>
      <a:dk2>
        <a:srgbClr val="000000"/>
      </a:dk2>
      <a:lt2>
        <a:srgbClr val="F5E7B9"/>
      </a:lt2>
      <a:accent1>
        <a:srgbClr val="B52E29"/>
      </a:accent1>
      <a:accent2>
        <a:srgbClr val="6BADE3"/>
      </a:accent2>
      <a:accent3>
        <a:srgbClr val="F0C456"/>
      </a:accent3>
      <a:accent4>
        <a:srgbClr val="60958D"/>
      </a:accent4>
      <a:accent5>
        <a:srgbClr val="E5554B"/>
      </a:accent5>
      <a:accent6>
        <a:srgbClr val="D5BFA5"/>
      </a:accent6>
      <a:hlink>
        <a:srgbClr val="E6C660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Туристический буклет">
      <a:dk1>
        <a:srgbClr val="595959"/>
      </a:dk1>
      <a:lt1>
        <a:sysClr val="window" lastClr="FFFFFF"/>
      </a:lt1>
      <a:dk2>
        <a:srgbClr val="000000"/>
      </a:dk2>
      <a:lt2>
        <a:srgbClr val="F5E7B9"/>
      </a:lt2>
      <a:accent1>
        <a:srgbClr val="B52E29"/>
      </a:accent1>
      <a:accent2>
        <a:srgbClr val="6BADE3"/>
      </a:accent2>
      <a:accent3>
        <a:srgbClr val="F0C456"/>
      </a:accent3>
      <a:accent4>
        <a:srgbClr val="60958D"/>
      </a:accent4>
      <a:accent5>
        <a:srgbClr val="E5554B"/>
      </a:accent5>
      <a:accent6>
        <a:srgbClr val="D5BFA5"/>
      </a:accent6>
      <a:hlink>
        <a:srgbClr val="E6C660"/>
      </a:hlink>
      <a:folHlink>
        <a:srgbClr val="A6A6A6"/>
      </a:folHlink>
    </a:clrScheme>
    <a:fontScheme name="Constanti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49991EB-01D6-4D1E-8B21-68A3BBF23D2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Туристический буклет в три сложения (макет в красных, золотых, синих тонах)</Template>
  <TotalTime>0</TotalTime>
  <Words>207</Words>
  <Application>Microsoft Office PowerPoint</Application>
  <PresentationFormat>Произвольный</PresentationFormat>
  <Paragraphs>43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Туристический буклет 11 x 8.5</vt:lpstr>
      <vt:lpstr>Слайд 1</vt:lpstr>
      <vt:lpstr>Слайд 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2015-10-20T18:17:46Z</dcterms:created>
  <dcterms:modified xsi:type="dcterms:W3CDTF">2015-10-22T07:36:57Z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TC034618329991</vt:lpwstr>
  </property>
</Properties>
</file>